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40" r:id="rId2"/>
  </p:sldMasterIdLst>
  <p:handoutMasterIdLst>
    <p:handoutMasterId r:id="rId19"/>
  </p:handoutMasterIdLst>
  <p:sldIdLst>
    <p:sldId id="276" r:id="rId3"/>
    <p:sldId id="269" r:id="rId4"/>
    <p:sldId id="264" r:id="rId5"/>
    <p:sldId id="280" r:id="rId6"/>
    <p:sldId id="281" r:id="rId7"/>
    <p:sldId id="282" r:id="rId8"/>
    <p:sldId id="265" r:id="rId9"/>
    <p:sldId id="283" r:id="rId10"/>
    <p:sldId id="284" r:id="rId11"/>
    <p:sldId id="266" r:id="rId12"/>
    <p:sldId id="271" r:id="rId13"/>
    <p:sldId id="275" r:id="rId14"/>
    <p:sldId id="274" r:id="rId15"/>
    <p:sldId id="277" r:id="rId16"/>
    <p:sldId id="278" r:id="rId17"/>
    <p:sldId id="279" r:id="rId18"/>
  </p:sldIdLst>
  <p:sldSz cx="9144000" cy="6858000" type="screen4x3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5360AB-330B-4E0D-B17C-72A02F8CAAB9}">
          <p14:sldIdLst>
            <p14:sldId id="276"/>
            <p14:sldId id="269"/>
            <p14:sldId id="264"/>
            <p14:sldId id="280"/>
            <p14:sldId id="281"/>
            <p14:sldId id="282"/>
            <p14:sldId id="265"/>
            <p14:sldId id="283"/>
            <p14:sldId id="284"/>
            <p14:sldId id="266"/>
            <p14:sldId id="271"/>
            <p14:sldId id="275"/>
            <p14:sldId id="274"/>
            <p14:sldId id="277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093"/>
    <a:srgbClr val="173A8D"/>
    <a:srgbClr val="129481"/>
    <a:srgbClr val="0F2741"/>
    <a:srgbClr val="FFC900"/>
    <a:srgbClr val="001736"/>
    <a:srgbClr val="003374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79619" cy="490489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4118" y="1"/>
            <a:ext cx="2879619" cy="490489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2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1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0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46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0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2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6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9D8BC-3F7A-4360-BB6D-F1FCB3470F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BC49-1B67-4826-A1F3-48AF839B00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4" b="28664"/>
          <a:stretch/>
        </p:blipFill>
        <p:spPr>
          <a:xfrm>
            <a:off x="0" y="5280991"/>
            <a:ext cx="9144000" cy="157700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 rot="16200000">
            <a:off x="3783495" y="1497496"/>
            <a:ext cx="1577009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consultantplus://offline/ref=DC4B9C7DA95D4E9C3154C9A1131DD2C9D066400EA5EFF6094254EED2064B8E53F45D82745ED43E37EFA9E3E30DB79522D884B6BCD1V4KAM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ФБУН РостовНИИ микробиологии и паразитологии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Анализ ошибок при заполнении справок  о доходах, расходах, об имуществе и обязательствах имущественного характера;</a:t>
            </a:r>
          </a:p>
          <a:p>
            <a:r>
              <a:rPr lang="ru-RU" sz="2000" dirty="0" smtClean="0"/>
              <a:t>Результаты проверок прокуратуры и Роспотребнадзора;</a:t>
            </a:r>
          </a:p>
          <a:p>
            <a:r>
              <a:rPr lang="ru-RU" sz="2000" dirty="0" smtClean="0"/>
              <a:t>Внесение в справку о доходах, расходах, об имуществе и обязательствах имущественного характера нового счета.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1400" dirty="0" smtClean="0"/>
              <a:t>Подготовила ведущий специалист по кадрам отдела кадров О.С. Айсина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42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6" y="3073309"/>
            <a:ext cx="4948071" cy="215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55" y="192217"/>
            <a:ext cx="2867025" cy="457200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5400000" flipV="1">
            <a:off x="6662924" y="1529352"/>
            <a:ext cx="581356" cy="1413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344" y="5336773"/>
            <a:ext cx="8678487" cy="1452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01.07.2023 вступил в силу пункт 2 Указа Президента Российской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предусматривающий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предоставлении сведений о доходах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раздела 4 справки о доходах «Сведения о счетах в банках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кредитных организациях»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суммы денежных средств, поступивших на все счета за отчетный период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 не по одному счету, как было ранее), в случае если общая сумма таких денежных средств превышает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доход служащего (работника), его супруги (супруга) и несовершеннолетних детей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и предшествующие два года.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 прилагаются выписки о движении денежных средств по счетам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5344" y="5315091"/>
            <a:ext cx="794662" cy="2154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7" y="779636"/>
            <a:ext cx="5149708" cy="688175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846320" y="856263"/>
            <a:ext cx="392778" cy="526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6131" y="1687668"/>
            <a:ext cx="452967" cy="577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846320" y="866553"/>
            <a:ext cx="371840" cy="532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786130" y="1697992"/>
            <a:ext cx="403851" cy="542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5754802" y="3048543"/>
            <a:ext cx="3166144" cy="22020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указание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счетов!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указывать: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</a:p>
          <a:p>
            <a:pPr marL="285750" indent="-285750" algn="ctr">
              <a:buFontTx/>
              <a:buChar char="-"/>
            </a:pP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Депозитный</a:t>
            </a:r>
          </a:p>
          <a:p>
            <a:pPr marL="285750" indent="-285750" algn="ctr">
              <a:buFontTx/>
              <a:buChar char="-"/>
            </a:pPr>
            <a:r>
              <a:rPr lang="ru-RU" sz="20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Эскроу</a:t>
            </a:r>
            <a:endParaRPr lang="ru-RU" sz="20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97" y="1478829"/>
            <a:ext cx="5267223" cy="1021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0397" y="399011"/>
            <a:ext cx="3280548" cy="2563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 сведения! </a:t>
            </a:r>
          </a:p>
          <a:p>
            <a:pPr algn="ctr"/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указывать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основания:</a:t>
            </a:r>
            <a:endParaRPr lang="ru-RU" b="1" u="sng" dirty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свидетельства о государственной регистрации права собственности и/или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записи в 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ЕГРП;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реквизиты документа, являющегося основанием для   приобретения права собственности на недвижимое имущество</a:t>
            </a: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(договор купли-продажи, договор дарения, договор передачи квартиры в собственность, свидетельство о праве на наследство, решение суда и др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8905771" flipV="1">
            <a:off x="5154804" y="1136469"/>
            <a:ext cx="1187334" cy="163476"/>
          </a:xfrm>
          <a:prstGeom prst="leftArrow">
            <a:avLst>
              <a:gd name="adj1" fmla="val 5560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rot="9790867" flipV="1">
            <a:off x="3470593" y="3641423"/>
            <a:ext cx="2437162" cy="194524"/>
          </a:xfrm>
          <a:prstGeom prst="leftArrow">
            <a:avLst>
              <a:gd name="adj1" fmla="val 5560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5400000">
            <a:off x="4849848" y="5259881"/>
            <a:ext cx="385722" cy="1252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271574" y="3758333"/>
            <a:ext cx="1363979" cy="13132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846320" y="1760293"/>
            <a:ext cx="392778" cy="4069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812653" y="1714854"/>
            <a:ext cx="389304" cy="464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4655128" y="3812787"/>
            <a:ext cx="810384" cy="13132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6" y="340821"/>
            <a:ext cx="8296102" cy="61347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при заполнении сведений о доходах необходимо учитывать требования приказа Роспотребнадзора № 618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00" y="5513826"/>
            <a:ext cx="3430278" cy="242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33" y="3622366"/>
            <a:ext cx="4434010" cy="2111433"/>
          </a:xfrm>
          <a:prstGeom prst="rect">
            <a:avLst/>
          </a:prstGeom>
          <a:effectLst>
            <a:outerShdw blurRad="50800" dist="50800" dir="5400000" algn="ctr" rotWithShape="0">
              <a:srgbClr val="129481"/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456514" y="1523347"/>
            <a:ext cx="3105436" cy="3271127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указанные в перечне должностей Приказа №618:</a:t>
            </a:r>
          </a:p>
          <a:p>
            <a:pPr marL="171450" indent="-171450" algn="ctr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открывать и иметь счета, хранить наличные денежные средства и ценности в иностранных банках (раздел 4 справки) </a:t>
            </a:r>
          </a:p>
          <a:p>
            <a:pPr marL="171450" indent="-171450" algn="ctr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и (или) пользоваться иностранными финансовыми инструментами </a:t>
            </a:r>
          </a:p>
          <a:p>
            <a:pPr marL="171450" indent="-171450" algn="ctr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5.1 и 5.2 справки)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63" y="3436436"/>
            <a:ext cx="3355128" cy="225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04" y="5147056"/>
            <a:ext cx="3515374" cy="287061"/>
          </a:xfrm>
          <a:prstGeom prst="rect">
            <a:avLst/>
          </a:prstGeom>
        </p:spPr>
      </p:pic>
      <p:sp>
        <p:nvSpPr>
          <p:cNvPr id="36" name="Стрелка влево 35"/>
          <p:cNvSpPr/>
          <p:nvPr/>
        </p:nvSpPr>
        <p:spPr>
          <a:xfrm rot="16200000">
            <a:off x="7519252" y="3706535"/>
            <a:ext cx="619865" cy="21893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1311902" y="3011999"/>
            <a:ext cx="309661" cy="324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1089060" y="4240634"/>
            <a:ext cx="309661" cy="3241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3496368" y="3881089"/>
            <a:ext cx="706406" cy="21893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6254" y="5870080"/>
            <a:ext cx="8154786" cy="573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9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ч. 2 ст. 17 Федерального закона от 27.07.2004 N 79-ФЗ гражданский служащий обязан передать принадлежащие ему ценные бумаги, акции (доли участия, паи в уставных (складочных) капиталах организаций) в доверительное управление в соответствии с гражданским законодательством Российской </a:t>
            </a:r>
            <a:r>
              <a:rPr lang="ru-RU" sz="9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Федерации</a:t>
            </a:r>
            <a:endParaRPr lang="ru-RU" sz="11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770" y="1355349"/>
            <a:ext cx="4706108" cy="1930499"/>
          </a:xfrm>
          <a:prstGeom prst="rect">
            <a:avLst/>
          </a:prstGeom>
        </p:spPr>
      </p:pic>
      <p:sp>
        <p:nvSpPr>
          <p:cNvPr id="35" name="Стрелка влево 34"/>
          <p:cNvSpPr/>
          <p:nvPr/>
        </p:nvSpPr>
        <p:spPr>
          <a:xfrm rot="16200000">
            <a:off x="4218758" y="1378339"/>
            <a:ext cx="518724" cy="169062"/>
          </a:xfrm>
          <a:prstGeom prst="leftArrow">
            <a:avLst/>
          </a:prstGeom>
          <a:solidFill>
            <a:schemeClr val="accent6">
              <a:lumMod val="40000"/>
              <a:lumOff val="60000"/>
              <a:alpha val="81000"/>
            </a:schemeClr>
          </a:solidFill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40013" y="185593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2249" y="1052605"/>
            <a:ext cx="6397395" cy="2723425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209615"/>
            <a:ext cx="8166070" cy="6583697"/>
          </a:xfrm>
          <a:noFill/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783" y="224716"/>
            <a:ext cx="8753302" cy="1139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указывается недвижимое имущество, находящееся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пользовании.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требуется указывать недвижимое имущество, которое находится в собственности и уже отражено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3.1. раздела 3 справки.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50" y="1457398"/>
            <a:ext cx="7019290" cy="250689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732420" y="2333158"/>
            <a:ext cx="1106161" cy="10879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7841" y="2272166"/>
            <a:ext cx="1481301" cy="1552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и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одновременно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0800000" flipV="1">
            <a:off x="1762649" y="2756239"/>
            <a:ext cx="967100" cy="1284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01437" y="3977132"/>
            <a:ext cx="3393018" cy="2415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основание пользования указывается основание пользования  (договор, фактическое предоставление и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и номер) соответствующего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имущество предоставлено в безвозмездное пользование или как фактическое предоставление,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указывать ФИО лица,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предоставившего объект недвижимого имущества.</a:t>
            </a:r>
            <a:endParaRPr lang="ru-RU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30612" y="2444721"/>
            <a:ext cx="1118430" cy="5154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4207096">
            <a:off x="4834835" y="3630051"/>
            <a:ext cx="941147" cy="1350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387" y="5241522"/>
            <a:ext cx="1809750" cy="55245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C9A093"/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714" y="4141814"/>
            <a:ext cx="1790700" cy="70485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3" name="Прямоугольник 22"/>
          <p:cNvSpPr/>
          <p:nvPr/>
        </p:nvSpPr>
        <p:spPr>
          <a:xfrm>
            <a:off x="4022585" y="284212"/>
            <a:ext cx="1039296" cy="200000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093775" y="4382778"/>
            <a:ext cx="213667" cy="1692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5087771" y="5421319"/>
            <a:ext cx="213667" cy="1692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0414" y="4034637"/>
            <a:ext cx="2256536" cy="2615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объект недвижимого имущества находится в долевой собственности у служащего и его супруги, сведения о том, что служащий пользуется долей объекта недвижимого имущества, принадлежащей на праве собственности его супруге, в раздел 6.1. не вносятся. При этом, данные доли должны быть отражены в разделе 3.1 служащего и его супруги</a:t>
            </a:r>
            <a:endParaRPr lang="ru-RU" sz="1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2928" y="4029405"/>
            <a:ext cx="1039296" cy="200000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98" y="3188861"/>
            <a:ext cx="1363786" cy="52171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Стрелка влево 26"/>
          <p:cNvSpPr/>
          <p:nvPr/>
        </p:nvSpPr>
        <p:spPr>
          <a:xfrm rot="16200000">
            <a:off x="422671" y="3038057"/>
            <a:ext cx="144562" cy="1570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560785" y="2512629"/>
            <a:ext cx="293471" cy="361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56939" y="2469105"/>
            <a:ext cx="300995" cy="39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138543" y="2918928"/>
            <a:ext cx="1118430" cy="5154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27319" y="2639140"/>
            <a:ext cx="961225" cy="43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КЕМ???</a:t>
            </a:r>
            <a:endParaRPr lang="ru-RU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578171" y="3005989"/>
            <a:ext cx="239174" cy="328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547141" y="3017017"/>
            <a:ext cx="301234" cy="3261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38" y="949692"/>
            <a:ext cx="5134342" cy="290172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471001" y="4026554"/>
            <a:ext cx="3661085" cy="22815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Как правильно: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указывается </a:t>
            </a:r>
            <a:r>
              <a:rPr lang="ru-RU" sz="1400" b="1" dirty="0">
                <a:solidFill>
                  <a:schemeClr val="tx1"/>
                </a:solidFill>
              </a:rPr>
              <a:t>сумма </a:t>
            </a:r>
            <a:r>
              <a:rPr lang="ru-RU" sz="1400" b="1" dirty="0" smtClean="0">
                <a:solidFill>
                  <a:schemeClr val="tx1"/>
                </a:solidFill>
              </a:rPr>
              <a:t>основного обязательства </a:t>
            </a:r>
            <a:r>
              <a:rPr lang="ru-RU" sz="1400" i="1" dirty="0">
                <a:solidFill>
                  <a:schemeClr val="tx1"/>
                </a:solidFill>
              </a:rPr>
              <a:t>(без суммы процентов</a:t>
            </a:r>
            <a:r>
              <a:rPr lang="ru-RU" sz="1400" i="1" dirty="0" smtClean="0">
                <a:solidFill>
                  <a:schemeClr val="tx1"/>
                </a:solidFill>
              </a:rPr>
              <a:t>)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</a:p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</a:rPr>
              <a:t>затем </a:t>
            </a:r>
            <a:r>
              <a:rPr lang="ru-RU" sz="1400" b="1" dirty="0">
                <a:solidFill>
                  <a:schemeClr val="tx1"/>
                </a:solidFill>
              </a:rPr>
              <a:t>размер обязательства </a:t>
            </a:r>
            <a:r>
              <a:rPr lang="ru-RU" sz="1400" i="1" dirty="0">
                <a:solidFill>
                  <a:schemeClr val="tx1"/>
                </a:solidFill>
              </a:rPr>
              <a:t>(оставшийся непогашенным долг с суммой процентов, начисленных по состоянию </a:t>
            </a:r>
            <a:r>
              <a:rPr lang="ru-RU" sz="1400" i="1" dirty="0">
                <a:solidFill>
                  <a:srgbClr val="FF0000"/>
                </a:solidFill>
              </a:rPr>
              <a:t>на отчетную дату</a:t>
            </a:r>
            <a:r>
              <a:rPr lang="ru-RU" sz="1400" i="1" dirty="0">
                <a:solidFill>
                  <a:schemeClr val="tx1"/>
                </a:solidFill>
              </a:rPr>
              <a:t>, а не до конца периода кредитования)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</a:rPr>
              <a:t>ОТЧЕТНУЮ </a:t>
            </a:r>
            <a:r>
              <a:rPr lang="ru-RU" sz="1400" dirty="0" smtClean="0">
                <a:solidFill>
                  <a:schemeClr val="tx1"/>
                </a:solidFill>
              </a:rPr>
              <a:t>дату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759" y="1985492"/>
            <a:ext cx="2119375" cy="30631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имеющиеся на ОТЧЕТНУЮ дату срочные обязательства финансового характера на сумму, равную или превышающую 500 000 руб.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i="1" dirty="0">
                <a:solidFill>
                  <a:schemeClr val="tx1"/>
                </a:solidFill>
              </a:rPr>
              <a:t>Если на отчетную дату размер обязательства составил менее 500 00 рублей, то такое обязательство в справке не указывается.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75025" y="862922"/>
            <a:ext cx="2103710" cy="4461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все кредиты банки выдают с открытием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или двух счетов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(счет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эскроу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–информация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этих счетах должна быть отражена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о доходах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767" y="1594794"/>
            <a:ext cx="1135358" cy="3906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5400000">
            <a:off x="4264568" y="3428105"/>
            <a:ext cx="1113867" cy="945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31400" y="1830539"/>
            <a:ext cx="2862290" cy="10879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26357" y="612045"/>
            <a:ext cx="2842428" cy="157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заполнять: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1387549" y="1387545"/>
            <a:ext cx="1317056" cy="8084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Основные выявляемые нарушения: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непредставление сведений обо всех открытых счетах или иных кредитных организациях, опечатки в датах их открытия, неправильные указания видов счета (накопительные, карточные и т.п.) , неуказание дохода от депозитного вклада (начисленных процентов на остаток по текущему счету);</a:t>
            </a:r>
          </a:p>
          <a:p>
            <a:r>
              <a:rPr lang="ru-RU" sz="1800" dirty="0" smtClean="0"/>
              <a:t>непредставление дохода, полученного в связи с временной нетрудоспособностью;</a:t>
            </a:r>
          </a:p>
          <a:p>
            <a:r>
              <a:rPr lang="ru-RU" sz="1800" dirty="0"/>
              <a:t>н</a:t>
            </a:r>
            <a:r>
              <a:rPr lang="ru-RU" sz="1800" dirty="0" smtClean="0"/>
              <a:t>е отражены доходы при работе по совместительству, от реализации недвижимого имущества, транспортных средств;</a:t>
            </a:r>
          </a:p>
          <a:p>
            <a:r>
              <a:rPr lang="ru-RU" sz="1800" dirty="0" smtClean="0"/>
              <a:t>существенно занижаются доходы супругов, не отражаются сведения об имуществе супругов, о доходах, полученных от владения ценными бумагами, от владения долями в коммерческих организациях;</a:t>
            </a:r>
          </a:p>
          <a:p>
            <a:r>
              <a:rPr lang="ru-RU" sz="1800" dirty="0"/>
              <a:t>непредставление </a:t>
            </a:r>
            <a:r>
              <a:rPr lang="ru-RU" sz="1800" dirty="0" smtClean="0"/>
              <a:t>сведений о наличии в собственности земельных участков или жилых помещений;</a:t>
            </a:r>
          </a:p>
          <a:p>
            <a:r>
              <a:rPr lang="ru-RU" sz="1800" dirty="0" smtClean="0"/>
              <a:t>сведения об объектах недвижимости, отражаются с ошибками (в метражах, адресе, номере земельного участка и т.п.)</a:t>
            </a:r>
          </a:p>
          <a:p>
            <a:r>
              <a:rPr lang="ru-RU" sz="1800" dirty="0" smtClean="0"/>
              <a:t>неуказание в сведениях об обязательствах финансового характера залога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799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Основные выявляемые нарушения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 smtClean="0"/>
              <a:t>недвижимости ( ипотеки);</a:t>
            </a:r>
          </a:p>
          <a:p>
            <a:r>
              <a:rPr lang="ru-RU" sz="1700" dirty="0" smtClean="0"/>
              <a:t>неуказание имущества находящегося в пользовании, а также сведений о  лице</a:t>
            </a:r>
            <a:r>
              <a:rPr lang="ru-RU" sz="1700" dirty="0"/>
              <a:t> </a:t>
            </a:r>
            <a:r>
              <a:rPr lang="ru-RU" sz="1700" dirty="0" smtClean="0"/>
              <a:t>  ( ФИО, степень родства или свойства), фактически предоставившем имущество  в пользование;</a:t>
            </a:r>
          </a:p>
          <a:p>
            <a:r>
              <a:rPr lang="ru-RU" sz="1700" dirty="0" smtClean="0"/>
              <a:t>отсутствие наименования юридического лица, выплатившего в отчетном  периоде вознаграждение по гражданско-правовому  либо трудовому договору;</a:t>
            </a:r>
          </a:p>
          <a:p>
            <a:r>
              <a:rPr lang="ru-RU" sz="1700" dirty="0" smtClean="0"/>
              <a:t>допускаются опечатки в цифровых значениях (зеркальные 79,0 на 97,0).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18678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Внесение в справку о доходах, расходах, об имуществе и обязательствах имущественного характера нового счета.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 smtClean="0"/>
              <a:t>в раздел 4, сведения о счетах в банках и иных кредитных организациях, необходимо вносить счет </a:t>
            </a:r>
            <a:r>
              <a:rPr lang="ru-RU" sz="1700" b="1" dirty="0" err="1" smtClean="0"/>
              <a:t>эскроу</a:t>
            </a:r>
            <a:r>
              <a:rPr lang="ru-RU" sz="1700" b="1" dirty="0" smtClean="0"/>
              <a:t> </a:t>
            </a:r>
            <a:r>
              <a:rPr lang="ru-RU" sz="1700" dirty="0" smtClean="0"/>
              <a:t>при его наличии;</a:t>
            </a:r>
          </a:p>
          <a:p>
            <a:r>
              <a:rPr lang="ru-RU" sz="1700" b="1" dirty="0" err="1"/>
              <a:t>э</a:t>
            </a:r>
            <a:r>
              <a:rPr lang="ru-RU" sz="1700" b="1" dirty="0" err="1" smtClean="0"/>
              <a:t>скроу</a:t>
            </a:r>
            <a:r>
              <a:rPr lang="ru-RU" sz="1700" dirty="0" smtClean="0"/>
              <a:t> – это банковский счет, предназначенный для обеспечения безопасности в расчетах между застройщиком и покупателем, застройщикам проектное финансирование на строительство жилых домов выдают банки и счета </a:t>
            </a:r>
            <a:r>
              <a:rPr lang="ru-RU" sz="1700" dirty="0" err="1" smtClean="0"/>
              <a:t>экроу</a:t>
            </a:r>
            <a:r>
              <a:rPr lang="ru-RU" sz="1700" dirty="0" smtClean="0"/>
              <a:t> открывают в тех же банках, которые кредитуют проект, деньги на замораживаются на счете  и переводятся на счет застройщика после подписания акта приема передачи и ввода дома в эксплуатацию.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8274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4" y="249981"/>
            <a:ext cx="6814204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i="1" dirty="0" smtClean="0">
                <a:solidFill>
                  <a:srgbClr val="C00000"/>
                </a:solidFill>
                <a:effectLst/>
              </a:rPr>
              <a:t>При заполнении справок о доходах важно учитывать:</a:t>
            </a:r>
            <a:endParaRPr lang="en-US" sz="3400" b="1" i="1" dirty="0">
              <a:solidFill>
                <a:srgbClr val="C00000"/>
              </a:solidFill>
              <a:effectLst/>
            </a:endParaRPr>
          </a:p>
        </p:txBody>
      </p: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2953156" y="3996577"/>
            <a:ext cx="5153034" cy="860427"/>
            <a:chOff x="1440" y="1248"/>
            <a:chExt cx="3246" cy="542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4"/>
            <p:cNvSpPr>
              <a:spLocks noChangeArrowheads="1"/>
            </p:cNvSpPr>
            <p:nvPr/>
          </p:nvSpPr>
          <p:spPr bwMode="gray">
            <a:xfrm rot="3419336">
              <a:off x="1491" y="1347"/>
              <a:ext cx="302" cy="364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gray">
            <a:xfrm>
              <a:off x="1852" y="1248"/>
              <a:ext cx="283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Справка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сшивается 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скрепляется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подписывается только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последний лист</a:t>
              </a:r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обязательно представляется </a:t>
              </a:r>
              <a:r>
                <a:rPr lang="ru-RU" sz="1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электронная версия справки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gray">
            <a:xfrm>
              <a:off x="1564" y="13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00" name="Group 7"/>
          <p:cNvGrpSpPr>
            <a:grpSpLocks/>
          </p:cNvGrpSpPr>
          <p:nvPr/>
        </p:nvGrpSpPr>
        <p:grpSpPr bwMode="auto">
          <a:xfrm>
            <a:off x="2862614" y="1468118"/>
            <a:ext cx="5062544" cy="738188"/>
            <a:chOff x="1306" y="1915"/>
            <a:chExt cx="3189" cy="465"/>
          </a:xfrm>
        </p:grpSpPr>
        <p:sp>
          <p:nvSpPr>
            <p:cNvPr id="10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gray">
            <a:xfrm rot="3419336">
              <a:off x="1319" y="1964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 Box 10"/>
            <p:cNvSpPr txBox="1">
              <a:spLocks noChangeArrowheads="1"/>
            </p:cNvSpPr>
            <p:nvPr/>
          </p:nvSpPr>
          <p:spPr bwMode="gray">
            <a:xfrm>
              <a:off x="1675" y="1915"/>
              <a:ext cx="282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Изменения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Методических рекомендаций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Новелл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ежегодно выпускаемые Министерством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труда и социальной защиты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gray">
            <a:xfrm>
              <a:off x="1387" y="197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5" name="Group 12"/>
          <p:cNvGrpSpPr>
            <a:grpSpLocks/>
          </p:cNvGrpSpPr>
          <p:nvPr/>
        </p:nvGrpSpPr>
        <p:grpSpPr bwMode="auto">
          <a:xfrm>
            <a:off x="2896004" y="2241198"/>
            <a:ext cx="4914911" cy="717551"/>
            <a:chOff x="1415" y="2538"/>
            <a:chExt cx="3096" cy="452"/>
          </a:xfrm>
        </p:grpSpPr>
        <p:sp>
          <p:nvSpPr>
            <p:cNvPr id="10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gray">
            <a:xfrm rot="3419336">
              <a:off x="1428" y="2580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 Box 15"/>
            <p:cNvSpPr txBox="1">
              <a:spLocks noChangeArrowheads="1"/>
            </p:cNvSpPr>
            <p:nvPr/>
          </p:nvSpPr>
          <p:spPr bwMode="gray">
            <a:xfrm>
              <a:off x="1878" y="2538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Соблюдение сроков подачи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сведений: </a:t>
              </a:r>
              <a:r>
                <a:rPr kumimoji="0" 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30 апреля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ежегодно (уточненные сведения </a:t>
              </a:r>
              <a:r>
                <a:rPr kumimoji="0" 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31 мая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 Box 16"/>
            <p:cNvSpPr txBox="1">
              <a:spLocks noChangeArrowheads="1"/>
            </p:cNvSpPr>
            <p:nvPr/>
          </p:nvSpPr>
          <p:spPr bwMode="gray">
            <a:xfrm>
              <a:off x="1514" y="257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0" name="Group 17"/>
          <p:cNvGrpSpPr>
            <a:grpSpLocks/>
          </p:cNvGrpSpPr>
          <p:nvPr/>
        </p:nvGrpSpPr>
        <p:grpSpPr bwMode="auto">
          <a:xfrm>
            <a:off x="2866576" y="3049145"/>
            <a:ext cx="4992698" cy="855663"/>
            <a:chOff x="1319" y="3041"/>
            <a:chExt cx="3145" cy="539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gray">
            <a:xfrm rot="3419336">
              <a:off x="1332" y="313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 Box 20"/>
            <p:cNvSpPr txBox="1">
              <a:spLocks noChangeArrowheads="1"/>
            </p:cNvSpPr>
            <p:nvPr/>
          </p:nvSpPr>
          <p:spPr bwMode="gray">
            <a:xfrm>
              <a:off x="1792" y="3041"/>
              <a:ext cx="265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СПО Справки БК в текущей версии. </a:t>
              </a:r>
            </a:p>
            <a:p>
              <a:pPr algn="ctr"/>
              <a:r>
                <a:rPr lang="ru-RU" sz="1400" noProof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состоянию на октябрь 2023 года – версия 2.5.3</a:t>
              </a:r>
              <a:endParaRPr lang="ru-RU" dirty="0"/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(http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://www.kremlin.ru/structure/additional/12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gray">
            <a:xfrm>
              <a:off x="1397" y="315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40013" y="185593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42249" y="1052605"/>
            <a:ext cx="5889713" cy="3991979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209615"/>
            <a:ext cx="8166070" cy="6583697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" y="574898"/>
            <a:ext cx="4429594" cy="587883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387645" y="330709"/>
            <a:ext cx="3764306" cy="834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наименование органа, куда подается справка. Необходимо указывать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кадров профилактики коррупционных и иных правонарушений и административной работы Роспотребнадзора»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1397249">
            <a:off x="2079664" y="608146"/>
            <a:ext cx="2383038" cy="122823"/>
          </a:xfrm>
          <a:prstGeom prst="leftArrow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3100" y="1941683"/>
            <a:ext cx="3246626" cy="20973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регистрации указывается по состоянию на дату представления справки на основании записи в паспорте или ином документе, подтверждающем регистрацию по месту жительства. При наличии временной регистрации ее адрес указывается в скобках.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гражданин, член семьи не проживает по адресу места регистрации, в скобках указывается адрес фактического проживания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 указать в разделе 6 пользование имуществом)</a:t>
            </a:r>
            <a:endParaRPr lang="ru-RU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568213">
            <a:off x="3409208" y="2262468"/>
            <a:ext cx="1436576" cy="149928"/>
          </a:xfrm>
          <a:prstGeom prst="leftArrow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7194" y="4205899"/>
            <a:ext cx="2814113" cy="1005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печати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должна соответствовать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заполнения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(на последнем листе).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справки проверяйте текущую версию СПО Справки БК!</a:t>
            </a:r>
            <a:endParaRPr lang="ru-RU" sz="1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44" y="5412392"/>
            <a:ext cx="2919071" cy="8800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Стрелка влево 16"/>
          <p:cNvSpPr/>
          <p:nvPr/>
        </p:nvSpPr>
        <p:spPr>
          <a:xfrm rot="14207096">
            <a:off x="5617775" y="5118671"/>
            <a:ext cx="467735" cy="100516"/>
          </a:xfrm>
          <a:prstGeom prst="leftArrow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 rot="17489993">
            <a:off x="3675900" y="5531048"/>
            <a:ext cx="903190" cy="95643"/>
          </a:xfrm>
          <a:prstGeom prst="leftArrow">
            <a:avLst/>
          </a:prstGeom>
          <a:solidFill>
            <a:srgbClr val="FF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3585010"/>
            <a:ext cx="9144000" cy="3239864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2"/>
          <a:stretch/>
        </p:blipFill>
        <p:spPr>
          <a:xfrm>
            <a:off x="0" y="75373"/>
            <a:ext cx="88114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594"/>
            <a:ext cx="9144000" cy="3571667"/>
          </a:xfrm>
          <a:solidFill>
            <a:schemeClr val="bg1">
              <a:alpha val="51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34856" y="2618587"/>
            <a:ext cx="3373305" cy="34004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правильного указания иного вида дохода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6594" y="1130720"/>
            <a:ext cx="1879189" cy="9182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указывать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депозитных вкладов, при наличии депозитных счетов в разделе 4 </a:t>
            </a:r>
          </a:p>
        </p:txBody>
      </p:sp>
      <p:sp>
        <p:nvSpPr>
          <p:cNvPr id="42" name="Стрелка влево 41"/>
          <p:cNvSpPr/>
          <p:nvPr/>
        </p:nvSpPr>
        <p:spPr>
          <a:xfrm flipV="1">
            <a:off x="5307947" y="3660831"/>
            <a:ext cx="748433" cy="4756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04910" y="322421"/>
            <a:ext cx="3855672" cy="5084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доход, полученный при осуществлении в отчетном периоде научной деятельности или преподавания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75783" y="1125123"/>
            <a:ext cx="1879189" cy="9182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указывать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 акций, при наличии ценных бумаг в разделе 5.1. и 5.2.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641002" y="1570234"/>
            <a:ext cx="938277" cy="4917270"/>
          </a:xfrm>
          <a:prstGeom prst="rightBrace">
            <a:avLst>
              <a:gd name="adj1" fmla="val 8333"/>
              <a:gd name="adj2" fmla="val 4729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6" y="112458"/>
            <a:ext cx="4929350" cy="665410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816490" y="204254"/>
            <a:ext cx="1316625" cy="404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 указывается из сведений НДФЛ </a:t>
            </a:r>
          </a:p>
        </p:txBody>
      </p:sp>
      <p:sp>
        <p:nvSpPr>
          <p:cNvPr id="47" name="Стрелка влево 46"/>
          <p:cNvSpPr/>
          <p:nvPr/>
        </p:nvSpPr>
        <p:spPr>
          <a:xfrm rot="12461551" flipV="1">
            <a:off x="4002407" y="529842"/>
            <a:ext cx="218389" cy="1391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лево 30"/>
          <p:cNvSpPr/>
          <p:nvPr/>
        </p:nvSpPr>
        <p:spPr>
          <a:xfrm rot="10976721">
            <a:off x="4773778" y="1100750"/>
            <a:ext cx="762531" cy="2810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лево 22"/>
          <p:cNvSpPr/>
          <p:nvPr/>
        </p:nvSpPr>
        <p:spPr>
          <a:xfrm rot="10104014" flipV="1">
            <a:off x="4770396" y="694950"/>
            <a:ext cx="630726" cy="9726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3"/>
            <a:ext cx="9144000" cy="55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4744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1149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4_Office Theme</vt:lpstr>
      <vt:lpstr>Воздушный поток</vt:lpstr>
      <vt:lpstr>ФБУН РостовНИИ микробиологии и паразитологии</vt:lpstr>
      <vt:lpstr>При заполнении справок о доходах важно учитывать:</vt:lpstr>
      <vt:lpstr>                       </vt:lpstr>
      <vt:lpstr>Презентация PowerPoint</vt:lpstr>
      <vt:lpstr>Презентация PowerPoint</vt:lpstr>
      <vt:lpstr>Презентация PowerPoint</vt:lpstr>
      <vt:lpstr>                                  </vt:lpstr>
      <vt:lpstr>Презентация PowerPoint</vt:lpstr>
      <vt:lpstr>Презентация PowerPoint</vt:lpstr>
      <vt:lpstr>Презентация PowerPoint</vt:lpstr>
      <vt:lpstr>  Кроме этого, при заполнении сведений о доходах необходимо учитывать требования приказа Роспотребнадзора № 618                     </vt:lpstr>
      <vt:lpstr>                       </vt:lpstr>
      <vt:lpstr>Презентация PowerPoint</vt:lpstr>
      <vt:lpstr>Основные выявляемые нарушения:</vt:lpstr>
      <vt:lpstr>Основные выявляемые нарушения</vt:lpstr>
      <vt:lpstr>Внесение в справку о доходах, расходах, об имуществе и обязательствах имущественного характера нового счета.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Кадры</cp:lastModifiedBy>
  <cp:revision>155</cp:revision>
  <cp:lastPrinted>2023-11-23T10:24:22Z</cp:lastPrinted>
  <dcterms:created xsi:type="dcterms:W3CDTF">2016-11-18T14:12:19Z</dcterms:created>
  <dcterms:modified xsi:type="dcterms:W3CDTF">2025-04-05T12:26:11Z</dcterms:modified>
</cp:coreProperties>
</file>